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C83C-4826-46BC-922D-4D33DEDECA31}" type="datetimeFigureOut">
              <a:rPr kumimoji="1" lang="ja-JP" altLang="en-US" smtClean="0"/>
              <a:t>2021/5/29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554C-1918-4118-9962-2EEB13F708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076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C83C-4826-46BC-922D-4D33DEDECA31}" type="datetimeFigureOut">
              <a:rPr kumimoji="1" lang="ja-JP" altLang="en-US" smtClean="0"/>
              <a:t>2021/5/29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554C-1918-4118-9962-2EEB13F708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752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C83C-4826-46BC-922D-4D33DEDECA31}" type="datetimeFigureOut">
              <a:rPr kumimoji="1" lang="ja-JP" altLang="en-US" smtClean="0"/>
              <a:t>2021/5/29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554C-1918-4118-9962-2EEB13F708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438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C83C-4826-46BC-922D-4D33DEDECA31}" type="datetimeFigureOut">
              <a:rPr kumimoji="1" lang="ja-JP" altLang="en-US" smtClean="0"/>
              <a:t>2021/5/29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554C-1918-4118-9962-2EEB13F708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601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C83C-4826-46BC-922D-4D33DEDECA31}" type="datetimeFigureOut">
              <a:rPr kumimoji="1" lang="ja-JP" altLang="en-US" smtClean="0"/>
              <a:t>2021/5/29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554C-1918-4118-9962-2EEB13F708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250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C83C-4826-46BC-922D-4D33DEDECA31}" type="datetimeFigureOut">
              <a:rPr kumimoji="1" lang="ja-JP" altLang="en-US" smtClean="0"/>
              <a:t>2021/5/29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554C-1918-4118-9962-2EEB13F708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316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C83C-4826-46BC-922D-4D33DEDECA31}" type="datetimeFigureOut">
              <a:rPr kumimoji="1" lang="ja-JP" altLang="en-US" smtClean="0"/>
              <a:t>2021/5/29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554C-1918-4118-9962-2EEB13F708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21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C83C-4826-46BC-922D-4D33DEDECA31}" type="datetimeFigureOut">
              <a:rPr kumimoji="1" lang="ja-JP" altLang="en-US" smtClean="0"/>
              <a:t>2021/5/29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554C-1918-4118-9962-2EEB13F708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050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C83C-4826-46BC-922D-4D33DEDECA31}" type="datetimeFigureOut">
              <a:rPr kumimoji="1" lang="ja-JP" altLang="en-US" smtClean="0"/>
              <a:t>2021/5/29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554C-1918-4118-9962-2EEB13F708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661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C83C-4826-46BC-922D-4D33DEDECA31}" type="datetimeFigureOut">
              <a:rPr kumimoji="1" lang="ja-JP" altLang="en-US" smtClean="0"/>
              <a:t>2021/5/29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554C-1918-4118-9962-2EEB13F708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72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C83C-4826-46BC-922D-4D33DEDECA31}" type="datetimeFigureOut">
              <a:rPr kumimoji="1" lang="ja-JP" altLang="en-US" smtClean="0"/>
              <a:t>2021/5/29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554C-1918-4118-9962-2EEB13F708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3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CC83C-4826-46BC-922D-4D33DEDECA31}" type="datetimeFigureOut">
              <a:rPr kumimoji="1" lang="ja-JP" altLang="en-US" smtClean="0"/>
              <a:t>2021/5/29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6554C-1918-4118-9962-2EEB13F708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436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8915301D-98D0-4D03-B211-EF922CB2E7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4" y="-83191"/>
            <a:ext cx="6939403" cy="989646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182C85D-EEDC-4F9E-BEA3-0E9E7D024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77" y="1451274"/>
            <a:ext cx="2077422" cy="29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19" rIns="91440" bIns="45719" anchor="t" anchorCtr="0">
            <a:noAutofit/>
          </a:bodyPr>
          <a:lstStyle/>
          <a:p>
            <a:pPr algn="just"/>
            <a:r>
              <a:rPr lang="ja-JP" altLang="en-US" sz="140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水昇火降（すいしょうかこう）って、ご存じですか？</a:t>
            </a:r>
            <a:endParaRPr lang="ja-JP" altLang="en-US" sz="1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これは、心身を健康にする原理です。</a:t>
            </a:r>
            <a:endParaRPr lang="ja-JP" altLang="en-US" sz="1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「水のエネルギーは昇り、火のエネルギーは降りる」</a:t>
            </a:r>
            <a:endParaRPr lang="ja-JP" altLang="en-US" sz="1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つまり、頭はひんやりお腹は温かく！</a:t>
            </a:r>
            <a:endParaRPr lang="ja-JP" altLang="en-US" sz="1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日本では、昔から「頭寒足熱」といいますね。</a:t>
            </a:r>
            <a:endParaRPr lang="ja-JP" altLang="en-US" sz="1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テキスト ボックス 2">
            <a:extLst>
              <a:ext uri="{FF2B5EF4-FFF2-40B4-BE49-F238E27FC236}">
                <a16:creationId xmlns:a16="http://schemas.microsoft.com/office/drawing/2014/main" id="{C0851D6A-6B9C-4EFF-BFCE-F7E1C53D0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2200" y="1459039"/>
            <a:ext cx="2627815" cy="2677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19" rIns="91440" bIns="45719" anchor="t" anchorCtr="0">
            <a:spAutoFit/>
          </a:bodyPr>
          <a:lstStyle/>
          <a:p>
            <a:pPr algn="just"/>
            <a:r>
              <a:rPr lang="ja-JP" altLang="en-US" sz="140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逆に、火のエネルギーが頭にあり、水のエネルギーがお腹にある、</a:t>
            </a:r>
            <a:endParaRPr lang="ja-JP" altLang="en-US" sz="1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逆水昇火降になると、エネルギーバランスが崩れ、健康に良くない影響を与えます。</a:t>
            </a:r>
            <a:endParaRPr lang="ja-JP" altLang="en-US" sz="1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それで、最も直接的な解決法はエネルギー循環です。</a:t>
            </a:r>
            <a:endParaRPr lang="ja-JP" altLang="en-US" sz="1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水昇火降になるために、エネルギー循環をよくする</a:t>
            </a:r>
            <a:endParaRPr lang="ja-JP" altLang="en-US" sz="1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イルチブレインヨガのトレーニングを始めませんか？</a:t>
            </a:r>
            <a:endParaRPr lang="ja-JP" altLang="en-US" sz="1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3DAA2E5-00D3-4736-9D56-1948CD43DD6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778" y="1588564"/>
            <a:ext cx="2178050" cy="257703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テキスト ボックス 2">
            <a:extLst>
              <a:ext uri="{FF2B5EF4-FFF2-40B4-BE49-F238E27FC236}">
                <a16:creationId xmlns:a16="http://schemas.microsoft.com/office/drawing/2014/main" id="{30688F4F-1167-4306-B392-2D071117D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7025" y="6648100"/>
            <a:ext cx="2722990" cy="107721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19" rIns="91440" bIns="45719" anchor="t" anchorCtr="0">
            <a:spAutoFit/>
          </a:bodyPr>
          <a:lstStyle/>
          <a:p>
            <a:pPr algn="just"/>
            <a:r>
              <a:rPr lang="ja-JP" altLang="en-US" sz="160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男女を問わず、若い方からシニアの方まで</a:t>
            </a:r>
            <a:r>
              <a:rPr lang="en-US" altLang="ja-JP" sz="160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OK!</a:t>
            </a:r>
            <a:endParaRPr lang="ja-JP" altLang="en-US" sz="1600" b="1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60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身体が硬くても運動が苦手でも大丈夫です！</a:t>
            </a:r>
            <a:endParaRPr lang="ja-JP" altLang="en-US" sz="1600" b="1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CB64273F-40B0-4E64-9DD3-0469D14469A3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983" y="8019118"/>
            <a:ext cx="1725784" cy="1775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54A8E3C9-048F-456F-9C96-4D7AE51DC7BE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97" y="7805734"/>
            <a:ext cx="161544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テキスト ボックス 133">
            <a:extLst>
              <a:ext uri="{FF2B5EF4-FFF2-40B4-BE49-F238E27FC236}">
                <a16:creationId xmlns:a16="http://schemas.microsoft.com/office/drawing/2014/main" id="{3ABBC84F-D476-4B49-A2F5-48BCB90EC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9165" y="7971447"/>
            <a:ext cx="3235325" cy="376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9488" tIns="64743" rIns="129488" bIns="64743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4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600" b="1" dirty="0"/>
              <a:t>イルチブレインヨガ星和台スタジオ</a:t>
            </a:r>
          </a:p>
        </p:txBody>
      </p:sp>
      <p:sp>
        <p:nvSpPr>
          <p:cNvPr id="11" name="テキスト ボックス 103">
            <a:extLst>
              <a:ext uri="{FF2B5EF4-FFF2-40B4-BE49-F238E27FC236}">
                <a16:creationId xmlns:a16="http://schemas.microsoft.com/office/drawing/2014/main" id="{BFE11881-33F7-42CA-8A35-7A75278DF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2970" y="7743641"/>
            <a:ext cx="4987350" cy="35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5587" tIns="52794" rIns="105587" bIns="52794">
            <a:spAutoFit/>
          </a:bodyPr>
          <a:lstStyle/>
          <a:p>
            <a:pPr>
              <a:defRPr/>
            </a:pPr>
            <a:r>
              <a:rPr lang="ja-JP" altLang="en-US" sz="1600" dirty="0">
                <a:latin typeface="+mj-ea"/>
                <a:ea typeface="+mj-ea"/>
              </a:rPr>
              <a:t>☆お問い合せ・ご予約</a:t>
            </a:r>
            <a:r>
              <a:rPr lang="ja-JP" altLang="en-US" sz="1199" dirty="0">
                <a:latin typeface="+mj-ea"/>
                <a:ea typeface="+mj-ea"/>
              </a:rPr>
              <a:t>（月曜休み</a:t>
            </a:r>
            <a:r>
              <a:rPr lang="en-US" altLang="ja-JP" sz="1199" dirty="0">
                <a:latin typeface="+mj-ea"/>
                <a:ea typeface="+mj-ea"/>
              </a:rPr>
              <a:t>/</a:t>
            </a:r>
            <a:r>
              <a:rPr lang="ja-JP" altLang="en-US" sz="1199" dirty="0">
                <a:latin typeface="+mj-ea"/>
                <a:ea typeface="+mj-ea"/>
              </a:rPr>
              <a:t>営業時間：</a:t>
            </a:r>
            <a:r>
              <a:rPr lang="en-US" altLang="ja-JP" sz="1199" dirty="0">
                <a:latin typeface="+mj-ea"/>
                <a:ea typeface="+mj-ea"/>
              </a:rPr>
              <a:t>10</a:t>
            </a:r>
            <a:r>
              <a:rPr lang="ja-JP" altLang="en-US" sz="1199" dirty="0">
                <a:latin typeface="+mj-ea"/>
                <a:ea typeface="+mj-ea"/>
              </a:rPr>
              <a:t>時～</a:t>
            </a:r>
            <a:r>
              <a:rPr lang="en-US" altLang="ja-JP" sz="1199" dirty="0">
                <a:latin typeface="+mj-ea"/>
                <a:ea typeface="+mj-ea"/>
              </a:rPr>
              <a:t>21</a:t>
            </a:r>
            <a:r>
              <a:rPr lang="ja-JP" altLang="en-US" sz="1199" dirty="0">
                <a:latin typeface="+mj-ea"/>
                <a:ea typeface="+mj-ea"/>
              </a:rPr>
              <a:t>時）</a:t>
            </a:r>
            <a:r>
              <a:rPr lang="ja-JP" altLang="en-US" sz="1199" dirty="0">
                <a:latin typeface="+mj-ea"/>
                <a:ea typeface="ＭＳ Ｐゴシック" charset="-128"/>
              </a:rPr>
              <a:t> </a:t>
            </a:r>
            <a:endParaRPr lang="ja-JP" altLang="en-US" sz="1600" dirty="0">
              <a:latin typeface="+mj-ea"/>
              <a:ea typeface="+mj-ea"/>
            </a:endParaRPr>
          </a:p>
        </p:txBody>
      </p:sp>
      <p:sp>
        <p:nvSpPr>
          <p:cNvPr id="12" name="テキスト ボックス 104">
            <a:extLst>
              <a:ext uri="{FF2B5EF4-FFF2-40B4-BE49-F238E27FC236}">
                <a16:creationId xmlns:a16="http://schemas.microsoft.com/office/drawing/2014/main" id="{E79C9C7B-9CBF-4C88-8651-1A3708EA9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2098" y="8276986"/>
            <a:ext cx="2853382" cy="537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5587" tIns="52794" rIns="105587" bIns="52794">
            <a:spAutoFit/>
          </a:bodyPr>
          <a:lstStyle/>
          <a:p>
            <a:pPr algn="ctr">
              <a:defRPr/>
            </a:pPr>
            <a:r>
              <a:rPr lang="ja-JP" altLang="en-US" sz="2800" b="1" dirty="0">
                <a:solidFill>
                  <a:srgbClr val="FF0000"/>
                </a:solidFill>
                <a:latin typeface="+mj-ea"/>
                <a:ea typeface="+mj-ea"/>
              </a:rPr>
              <a:t>☎ </a:t>
            </a:r>
            <a:r>
              <a:rPr lang="en-US" altLang="ja-JP" sz="2800" b="1" dirty="0">
                <a:solidFill>
                  <a:srgbClr val="FF0000"/>
                </a:solidFill>
                <a:latin typeface="+mj-ea"/>
                <a:ea typeface="+mj-ea"/>
              </a:rPr>
              <a:t>0745-32-7557</a:t>
            </a:r>
            <a:endParaRPr lang="ja-JP" altLang="en-US" sz="28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pic>
        <p:nvPicPr>
          <p:cNvPr id="13" name="Picture 31">
            <a:extLst>
              <a:ext uri="{FF2B5EF4-FFF2-40B4-BE49-F238E27FC236}">
                <a16:creationId xmlns:a16="http://schemas.microsoft.com/office/drawing/2014/main" id="{FAC8E2C8-F744-46D2-A5FD-01FEEA1F33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183" y="8689363"/>
            <a:ext cx="1047750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3">
            <a:extLst>
              <a:ext uri="{FF2B5EF4-FFF2-40B4-BE49-F238E27FC236}">
                <a16:creationId xmlns:a16="http://schemas.microsoft.com/office/drawing/2014/main" id="{18AA4AB9-61D0-4FA4-8990-226943D1D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52" y="8779372"/>
            <a:ext cx="1092117" cy="110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" name="グループ化 156">
            <a:extLst>
              <a:ext uri="{FF2B5EF4-FFF2-40B4-BE49-F238E27FC236}">
                <a16:creationId xmlns:a16="http://schemas.microsoft.com/office/drawing/2014/main" id="{0CE239F9-4BCA-4296-8B10-BFA2591F934D}"/>
              </a:ext>
            </a:extLst>
          </p:cNvPr>
          <p:cNvGrpSpPr>
            <a:grpSpLocks/>
          </p:cNvGrpSpPr>
          <p:nvPr/>
        </p:nvGrpSpPr>
        <p:grpSpPr bwMode="auto">
          <a:xfrm>
            <a:off x="2334121" y="9402463"/>
            <a:ext cx="2755862" cy="448472"/>
            <a:chOff x="2793787" y="7139008"/>
            <a:chExt cx="2204333" cy="320649"/>
          </a:xfrm>
        </p:grpSpPr>
        <p:sp>
          <p:nvSpPr>
            <p:cNvPr id="17" name="角丸四角形 40">
              <a:extLst>
                <a:ext uri="{FF2B5EF4-FFF2-40B4-BE49-F238E27FC236}">
                  <a16:creationId xmlns:a16="http://schemas.microsoft.com/office/drawing/2014/main" id="{A1C4CFDF-9941-4A1B-B670-61AE9BBF5254}"/>
                </a:ext>
              </a:extLst>
            </p:cNvPr>
            <p:cNvSpPr/>
            <p:nvPr/>
          </p:nvSpPr>
          <p:spPr>
            <a:xfrm>
              <a:off x="2808841" y="7159651"/>
              <a:ext cx="1503333" cy="216059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347" dirty="0"/>
            </a:p>
          </p:txBody>
        </p:sp>
        <p:sp>
          <p:nvSpPr>
            <p:cNvPr id="18" name="角丸四角形 41">
              <a:extLst>
                <a:ext uri="{FF2B5EF4-FFF2-40B4-BE49-F238E27FC236}">
                  <a16:creationId xmlns:a16="http://schemas.microsoft.com/office/drawing/2014/main" id="{4795238B-D605-44C8-9832-2CE2909E3E16}"/>
                </a:ext>
              </a:extLst>
            </p:cNvPr>
            <p:cNvSpPr/>
            <p:nvPr/>
          </p:nvSpPr>
          <p:spPr>
            <a:xfrm>
              <a:off x="4345033" y="7159651"/>
              <a:ext cx="577784" cy="216059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347" dirty="0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35668F9B-9D78-4470-B083-2AF8747087D0}"/>
                </a:ext>
              </a:extLst>
            </p:cNvPr>
            <p:cNvSpPr txBox="1"/>
            <p:nvPr/>
          </p:nvSpPr>
          <p:spPr>
            <a:xfrm>
              <a:off x="4310804" y="7139008"/>
              <a:ext cx="646241" cy="2090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ja-JP" altLang="en-US" sz="1300" b="1" dirty="0">
                  <a:solidFill>
                    <a:schemeClr val="bg1"/>
                  </a:solidFill>
                  <a:latin typeface="+mj-ea"/>
                  <a:ea typeface="+mj-ea"/>
                </a:rPr>
                <a:t>検 索</a:t>
              </a:r>
            </a:p>
          </p:txBody>
        </p:sp>
        <p:sp>
          <p:nvSpPr>
            <p:cNvPr id="20" name="下矢印 43">
              <a:extLst>
                <a:ext uri="{FF2B5EF4-FFF2-40B4-BE49-F238E27FC236}">
                  <a16:creationId xmlns:a16="http://schemas.microsoft.com/office/drawing/2014/main" id="{CD6376CD-ADEA-4A4D-B0B1-30E3ABC3163D}"/>
                </a:ext>
              </a:extLst>
            </p:cNvPr>
            <p:cNvSpPr/>
            <p:nvPr/>
          </p:nvSpPr>
          <p:spPr>
            <a:xfrm rot="8983533">
              <a:off x="4836560" y="7220203"/>
              <a:ext cx="161560" cy="239454"/>
            </a:xfrm>
            <a:prstGeom prst="downArrow">
              <a:avLst>
                <a:gd name="adj1" fmla="val 28043"/>
                <a:gd name="adj2" fmla="val 93912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347" dirty="0"/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C353B07C-5297-4DA7-A4B3-AFAAC51BACA0}"/>
                </a:ext>
              </a:extLst>
            </p:cNvPr>
            <p:cNvSpPr txBox="1"/>
            <p:nvPr/>
          </p:nvSpPr>
          <p:spPr>
            <a:xfrm>
              <a:off x="2793787" y="7165982"/>
              <a:ext cx="1726505" cy="18704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ja-JP" altLang="en-US" sz="1100" dirty="0">
                  <a:latin typeface="+mj-ea"/>
                  <a:ea typeface="+mj-ea"/>
                </a:rPr>
                <a:t>星和台 イルチブレインヨガ</a:t>
              </a:r>
            </a:p>
          </p:txBody>
        </p:sp>
      </p:grp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F87FB19-19FD-45CF-8204-DC470F72BB1E}"/>
              </a:ext>
            </a:extLst>
          </p:cNvPr>
          <p:cNvSpPr txBox="1"/>
          <p:nvPr/>
        </p:nvSpPr>
        <p:spPr>
          <a:xfrm>
            <a:off x="2189030" y="8980423"/>
            <a:ext cx="3010656" cy="392361"/>
          </a:xfrm>
          <a:prstGeom prst="rect">
            <a:avLst/>
          </a:prstGeom>
          <a:noFill/>
        </p:spPr>
        <p:txBody>
          <a:bodyPr wrap="none" lIns="129488" tIns="64743" rIns="129488" bIns="64743">
            <a:spAutoFit/>
          </a:bodyPr>
          <a:lstStyle/>
          <a:p>
            <a:pPr algn="ctr">
              <a:defRPr/>
            </a:pPr>
            <a:r>
              <a:rPr lang="en-US" altLang="ja-JP" sz="1700" b="1" dirty="0">
                <a:solidFill>
                  <a:srgbClr val="FF0000"/>
                </a:solidFill>
                <a:latin typeface="+mj-ea"/>
              </a:rPr>
              <a:t>http://www.yoga-seiwadai.jp/</a:t>
            </a:r>
            <a:endParaRPr lang="ja-JP" altLang="en-US" sz="1700" b="1" dirty="0">
              <a:solidFill>
                <a:srgbClr val="FF0000"/>
              </a:solidFill>
              <a:latin typeface="+mj-ea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90FDDE9-555D-4C67-A028-FE3E4861955C}"/>
              </a:ext>
            </a:extLst>
          </p:cNvPr>
          <p:cNvSpPr txBox="1"/>
          <p:nvPr/>
        </p:nvSpPr>
        <p:spPr>
          <a:xfrm>
            <a:off x="2018394" y="8647404"/>
            <a:ext cx="3287603" cy="346194"/>
          </a:xfrm>
          <a:prstGeom prst="rect">
            <a:avLst/>
          </a:prstGeom>
          <a:noFill/>
        </p:spPr>
        <p:txBody>
          <a:bodyPr wrap="square" lIns="129488" tIns="64743" rIns="129488" bIns="64743">
            <a:spAutoFit/>
          </a:bodyPr>
          <a:lstStyle/>
          <a:p>
            <a:pPr algn="ctr">
              <a:defRPr/>
            </a:pPr>
            <a:r>
              <a:rPr lang="ja-JP" altLang="en-US" sz="1400" dirty="0">
                <a:latin typeface="+mj-ea"/>
                <a:ea typeface="+mj-ea"/>
              </a:rPr>
              <a:t>北葛城郡河合町星和台２丁目５₋２３</a:t>
            </a:r>
            <a:endParaRPr lang="en-US" altLang="ja-JP" sz="1400" dirty="0">
              <a:latin typeface="+mj-ea"/>
              <a:ea typeface="+mj-ea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8B72ACB-A0A8-4E1F-99E3-BFD654804FCC}"/>
              </a:ext>
            </a:extLst>
          </p:cNvPr>
          <p:cNvSpPr txBox="1"/>
          <p:nvPr/>
        </p:nvSpPr>
        <p:spPr>
          <a:xfrm>
            <a:off x="4047025" y="4227298"/>
            <a:ext cx="2722990" cy="22621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500" b="1" dirty="0">
                <a:latin typeface="+mj-ea"/>
                <a:ea typeface="07やさしさゴシック手書き" panose="02000600000000000000"/>
              </a:rPr>
              <a:t>【</a:t>
            </a:r>
            <a:r>
              <a:rPr kumimoji="1" lang="ja-JP" altLang="en-US" sz="1500" b="1" dirty="0">
                <a:latin typeface="+mj-ea"/>
                <a:ea typeface="07やさしさゴシック手書き" panose="02000600000000000000"/>
              </a:rPr>
              <a:t>こんな方におススメ！</a:t>
            </a:r>
            <a:r>
              <a:rPr kumimoji="1" lang="en-US" altLang="ja-JP" sz="1500" b="1" dirty="0">
                <a:latin typeface="+mj-ea"/>
                <a:ea typeface="07やさしさゴシック手書き" panose="02000600000000000000"/>
              </a:rPr>
              <a:t>】</a:t>
            </a:r>
          </a:p>
          <a:p>
            <a:r>
              <a:rPr lang="ja-JP" altLang="en-US" b="1" dirty="0">
                <a:latin typeface="+mj-ea"/>
                <a:ea typeface="07やさしさゴシック手書き" panose="02000600000000000000"/>
              </a:rPr>
              <a:t>・筋肉がこりやすい</a:t>
            </a:r>
            <a:endParaRPr lang="en-US" altLang="ja-JP" b="1" dirty="0">
              <a:latin typeface="+mj-ea"/>
              <a:ea typeface="07やさしさゴシック手書き" panose="02000600000000000000"/>
            </a:endParaRPr>
          </a:p>
          <a:p>
            <a:r>
              <a:rPr kumimoji="1" lang="ja-JP" altLang="en-US" b="1" dirty="0">
                <a:latin typeface="+mj-ea"/>
                <a:ea typeface="07やさしさゴシック手書き" panose="02000600000000000000"/>
              </a:rPr>
              <a:t>・疲れやすい</a:t>
            </a:r>
            <a:endParaRPr kumimoji="1" lang="en-US" altLang="ja-JP" b="1" dirty="0">
              <a:latin typeface="+mj-ea"/>
              <a:ea typeface="07やさしさゴシック手書き" panose="02000600000000000000"/>
            </a:endParaRPr>
          </a:p>
          <a:p>
            <a:r>
              <a:rPr lang="ja-JP" altLang="en-US" b="1" dirty="0">
                <a:latin typeface="+mj-ea"/>
                <a:ea typeface="07やさしさゴシック手書き" panose="02000600000000000000"/>
              </a:rPr>
              <a:t>・呼吸が浅い</a:t>
            </a:r>
            <a:endParaRPr lang="en-US" altLang="ja-JP" b="1" dirty="0">
              <a:latin typeface="+mj-ea"/>
              <a:ea typeface="07やさしさゴシック手書き" panose="02000600000000000000"/>
            </a:endParaRPr>
          </a:p>
          <a:p>
            <a:r>
              <a:rPr kumimoji="1" lang="ja-JP" altLang="en-US" b="1" dirty="0">
                <a:latin typeface="+mj-ea"/>
                <a:ea typeface="07やさしさゴシック手書き" panose="02000600000000000000"/>
              </a:rPr>
              <a:t>・ダイエットしたい</a:t>
            </a:r>
            <a:endParaRPr kumimoji="1" lang="en-US" altLang="ja-JP" b="1" dirty="0">
              <a:latin typeface="+mj-ea"/>
              <a:ea typeface="07やさしさゴシック手書き" panose="02000600000000000000"/>
            </a:endParaRPr>
          </a:p>
          <a:p>
            <a:r>
              <a:rPr lang="ja-JP" altLang="en-US" b="1" dirty="0">
                <a:latin typeface="+mj-ea"/>
                <a:ea typeface="07やさしさゴシック手書き" panose="02000600000000000000"/>
              </a:rPr>
              <a:t>・緊張しやすい</a:t>
            </a:r>
            <a:endParaRPr lang="en-US" altLang="ja-JP" b="1" dirty="0">
              <a:latin typeface="+mj-ea"/>
              <a:ea typeface="07やさしさゴシック手書き" panose="02000600000000000000"/>
            </a:endParaRPr>
          </a:p>
          <a:p>
            <a:r>
              <a:rPr kumimoji="1" lang="ja-JP" altLang="en-US" b="1" dirty="0">
                <a:latin typeface="+mj-ea"/>
                <a:ea typeface="07やさしさゴシック手書き" panose="02000600000000000000"/>
              </a:rPr>
              <a:t>・手足が冷たい</a:t>
            </a:r>
            <a:endParaRPr kumimoji="1" lang="en-US" altLang="ja-JP" b="1" dirty="0">
              <a:latin typeface="+mj-ea"/>
              <a:ea typeface="07やさしさゴシック手書き" panose="02000600000000000000"/>
            </a:endParaRPr>
          </a:p>
          <a:p>
            <a:r>
              <a:rPr kumimoji="1" lang="ja-JP" altLang="en-US" b="1" dirty="0">
                <a:latin typeface="+mj-ea"/>
                <a:ea typeface="07やさしさゴシック手書き" panose="02000600000000000000"/>
              </a:rPr>
              <a:t>・</a:t>
            </a:r>
            <a:r>
              <a:rPr kumimoji="1" lang="ja-JP" altLang="en-US" sz="1600" b="1" dirty="0">
                <a:latin typeface="+mj-ea"/>
                <a:ea typeface="07やさしさゴシック手書き" panose="02000600000000000000"/>
              </a:rPr>
              <a:t>お通じがスッキリしない</a:t>
            </a:r>
            <a:endParaRPr kumimoji="1" lang="en-US" altLang="ja-JP" sz="1600" b="1" dirty="0">
              <a:latin typeface="+mj-ea"/>
              <a:ea typeface="07やさしさゴシック手書き" panose="0200060000000000000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FA9ABD6-8BA1-4EB8-A90F-87F94CA43959}"/>
              </a:ext>
            </a:extLst>
          </p:cNvPr>
          <p:cNvSpPr txBox="1"/>
          <p:nvPr/>
        </p:nvSpPr>
        <p:spPr>
          <a:xfrm>
            <a:off x="94540" y="4213402"/>
            <a:ext cx="3907339" cy="2585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まずは体験・体感を！</a:t>
            </a:r>
            <a:endParaRPr kumimoji="1" lang="en-US" altLang="ja-JP" sz="2400" b="1" dirty="0"/>
          </a:p>
          <a:p>
            <a:endParaRPr kumimoji="1" lang="en-US" altLang="ja-JP" sz="1400" dirty="0"/>
          </a:p>
          <a:p>
            <a:r>
              <a:rPr kumimoji="1" lang="ja-JP" altLang="en-US" b="1" dirty="0"/>
              <a:t>火曜日～日曜日</a:t>
            </a:r>
            <a:endParaRPr kumimoji="1" lang="en-US" altLang="ja-JP" b="1" dirty="0"/>
          </a:p>
          <a:p>
            <a:r>
              <a:rPr kumimoji="1" lang="en-US" altLang="ja-JP" dirty="0"/>
              <a:t>10</a:t>
            </a:r>
            <a:r>
              <a:rPr kumimoji="1" lang="ja-JP" altLang="en-US" dirty="0"/>
              <a:t>：</a:t>
            </a:r>
            <a:r>
              <a:rPr kumimoji="1" lang="en-US" altLang="ja-JP" dirty="0"/>
              <a:t>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12</a:t>
            </a:r>
            <a:r>
              <a:rPr kumimoji="1" lang="ja-JP" altLang="en-US" dirty="0"/>
              <a:t>：</a:t>
            </a:r>
            <a:r>
              <a:rPr kumimoji="1" lang="en-US" altLang="ja-JP" dirty="0"/>
              <a:t>00</a:t>
            </a:r>
            <a:r>
              <a:rPr kumimoji="1" lang="ja-JP" altLang="en-US" dirty="0"/>
              <a:t>、</a:t>
            </a:r>
            <a:r>
              <a:rPr kumimoji="1" lang="en-US" altLang="ja-JP" dirty="0"/>
              <a:t>14</a:t>
            </a:r>
            <a:r>
              <a:rPr kumimoji="1" lang="ja-JP" altLang="en-US" dirty="0"/>
              <a:t>：</a:t>
            </a:r>
            <a:r>
              <a:rPr kumimoji="1" lang="en-US" altLang="ja-JP" dirty="0"/>
              <a:t>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16</a:t>
            </a:r>
            <a:r>
              <a:rPr kumimoji="1" lang="ja-JP" altLang="en-US" dirty="0"/>
              <a:t>：</a:t>
            </a:r>
            <a:r>
              <a:rPr kumimoji="1" lang="en-US" altLang="ja-JP" dirty="0"/>
              <a:t>00</a:t>
            </a:r>
          </a:p>
          <a:p>
            <a:r>
              <a:rPr kumimoji="1" lang="en-US" altLang="ja-JP" dirty="0"/>
              <a:t>17</a:t>
            </a:r>
            <a:r>
              <a:rPr kumimoji="1" lang="ja-JP" altLang="en-US" dirty="0"/>
              <a:t>：</a:t>
            </a:r>
            <a:r>
              <a:rPr kumimoji="1" lang="en-US" altLang="ja-JP" dirty="0"/>
              <a:t>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19</a:t>
            </a:r>
            <a:r>
              <a:rPr kumimoji="1" lang="ja-JP" altLang="en-US" dirty="0"/>
              <a:t>：</a:t>
            </a:r>
            <a:r>
              <a:rPr kumimoji="1" lang="en-US" altLang="ja-JP" dirty="0"/>
              <a:t>00</a:t>
            </a:r>
            <a:r>
              <a:rPr kumimoji="1" lang="ja-JP" altLang="en-US" dirty="0"/>
              <a:t>、</a:t>
            </a:r>
            <a:r>
              <a:rPr kumimoji="1" lang="en-US" altLang="ja-JP" dirty="0"/>
              <a:t>19</a:t>
            </a:r>
            <a:r>
              <a:rPr kumimoji="1" lang="ja-JP" altLang="en-US" dirty="0"/>
              <a:t>：</a:t>
            </a:r>
            <a:r>
              <a:rPr kumimoji="1" lang="en-US" altLang="ja-JP" dirty="0"/>
              <a:t>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21</a:t>
            </a:r>
            <a:r>
              <a:rPr kumimoji="1" lang="ja-JP" altLang="en-US" dirty="0"/>
              <a:t>：</a:t>
            </a:r>
            <a:r>
              <a:rPr kumimoji="1" lang="en-US" altLang="ja-JP" dirty="0"/>
              <a:t>00</a:t>
            </a:r>
          </a:p>
          <a:p>
            <a:endParaRPr kumimoji="1" lang="en-US" altLang="ja-JP" sz="1400" dirty="0"/>
          </a:p>
          <a:p>
            <a:r>
              <a:rPr kumimoji="1" lang="ja-JP" altLang="en-US" sz="1400" dirty="0"/>
              <a:t>お早めにご予約下さると、お好きな日時が選んでいただけます。</a:t>
            </a:r>
            <a:endParaRPr kumimoji="1" lang="en-US" altLang="ja-JP" sz="1400" dirty="0"/>
          </a:p>
          <a:p>
            <a:r>
              <a:rPr kumimoji="1" lang="en-US" altLang="ja-JP" sz="1400" dirty="0"/>
              <a:t>1</a:t>
            </a:r>
            <a:r>
              <a:rPr kumimoji="1" lang="ja-JP" altLang="en-US" sz="1400" dirty="0"/>
              <a:t>回体験費</a:t>
            </a:r>
            <a:r>
              <a:rPr kumimoji="1" lang="en-US" altLang="ja-JP" sz="1347" dirty="0"/>
              <a:t>1000</a:t>
            </a:r>
            <a:r>
              <a:rPr kumimoji="1" lang="ja-JP" altLang="en-US" sz="1400" dirty="0"/>
              <a:t>円</a:t>
            </a:r>
            <a:endParaRPr kumimoji="1" lang="en-US" altLang="ja-JP" sz="1400" dirty="0"/>
          </a:p>
          <a:p>
            <a:r>
              <a:rPr kumimoji="1" lang="en-US" altLang="ja-JP" sz="1400" dirty="0"/>
              <a:t>1</a:t>
            </a:r>
            <a:r>
              <a:rPr kumimoji="1" lang="ja-JP" altLang="en-US" sz="1400" dirty="0"/>
              <a:t>ヶ月体験入会</a:t>
            </a:r>
            <a:r>
              <a:rPr kumimoji="1" lang="en-US" altLang="ja-JP" sz="1347" dirty="0"/>
              <a:t>10000</a:t>
            </a:r>
            <a:r>
              <a:rPr kumimoji="1" lang="ja-JP" altLang="en-US" sz="1400" dirty="0"/>
              <a:t>円（通い放題）</a:t>
            </a:r>
          </a:p>
        </p:txBody>
      </p:sp>
      <p:pic>
        <p:nvPicPr>
          <p:cNvPr id="29" name="Picture 2">
            <a:extLst>
              <a:ext uri="{FF2B5EF4-FFF2-40B4-BE49-F238E27FC236}">
                <a16:creationId xmlns:a16="http://schemas.microsoft.com/office/drawing/2014/main" id="{7AE44818-1F62-420F-8E4D-BF74A782483B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283" y="6192987"/>
            <a:ext cx="969012" cy="905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DA01976-F431-445A-B6EF-BE0407CF503D}"/>
              </a:ext>
            </a:extLst>
          </p:cNvPr>
          <p:cNvSpPr txBox="1"/>
          <p:nvPr/>
        </p:nvSpPr>
        <p:spPr>
          <a:xfrm>
            <a:off x="-319985" y="6772912"/>
            <a:ext cx="3766457" cy="276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1199" b="1" dirty="0"/>
              <a:t>LINE</a:t>
            </a:r>
            <a:r>
              <a:rPr lang="ja-JP" altLang="en-US" sz="1199" b="1" dirty="0"/>
              <a:t>アカウントにお友達登録で特典あり☞</a:t>
            </a:r>
            <a:endParaRPr lang="en-US" altLang="ja-JP" sz="1199" b="1" dirty="0"/>
          </a:p>
        </p:txBody>
      </p:sp>
      <p:sp>
        <p:nvSpPr>
          <p:cNvPr id="26" name="テキスト ボックス 2">
            <a:extLst>
              <a:ext uri="{FF2B5EF4-FFF2-40B4-BE49-F238E27FC236}">
                <a16:creationId xmlns:a16="http://schemas.microsoft.com/office/drawing/2014/main" id="{B9051CDE-495B-4450-BFFB-B26A6689F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664" y="7097590"/>
            <a:ext cx="3629460" cy="646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19" rIns="91440" bIns="45719" anchor="t" anchorCtr="0">
            <a:spAutoFit/>
          </a:bodyPr>
          <a:lstStyle/>
          <a:p>
            <a:pPr algn="just"/>
            <a:r>
              <a:rPr lang="ja-JP" altLang="en-US" sz="120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☆オンラインクラスも充実</a:t>
            </a:r>
            <a:endParaRPr lang="ja-JP" altLang="en-US" sz="1200" b="1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20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☆スタジオレッスンは</a:t>
            </a:r>
            <a:r>
              <a:rPr lang="en-US" sz="120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20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クラス</a:t>
            </a:r>
            <a:r>
              <a:rPr lang="en-US" sz="120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120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名様限定です</a:t>
            </a:r>
            <a:endParaRPr lang="ja-JP" altLang="en-US" sz="1200" b="1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20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☆駐車場もございます</a:t>
            </a:r>
            <a:endParaRPr lang="ja-JP" altLang="en-US" sz="1200" b="1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786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</TotalTime>
  <Words>321</Words>
  <Application>Microsoft Office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 Light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柳生 明子</dc:creator>
  <cp:lastModifiedBy>柳生 明子</cp:lastModifiedBy>
  <cp:revision>23</cp:revision>
  <cp:lastPrinted>2021-05-28T10:55:32Z</cp:lastPrinted>
  <dcterms:created xsi:type="dcterms:W3CDTF">2021-05-28T02:11:37Z</dcterms:created>
  <dcterms:modified xsi:type="dcterms:W3CDTF">2021-05-29T00:53:53Z</dcterms:modified>
</cp:coreProperties>
</file>